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Economica"/>
      <p:regular r:id="rId14"/>
      <p:bold r:id="rId15"/>
      <p:italic r:id="rId16"/>
      <p:boldItalic r:id="rId17"/>
    </p:embeddedFont>
    <p:embeddedFont>
      <p:font typeface="Open Sans"/>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penSans-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OpenSans-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Economica-bold.fntdata"/><Relationship Id="rId14" Type="http://schemas.openxmlformats.org/officeDocument/2006/relationships/font" Target="fonts/Economica-regular.fntdata"/><Relationship Id="rId17" Type="http://schemas.openxmlformats.org/officeDocument/2006/relationships/font" Target="fonts/Economica-boldItalic.fntdata"/><Relationship Id="rId16" Type="http://schemas.openxmlformats.org/officeDocument/2006/relationships/font" Target="fonts/Economica-italic.fntdata"/><Relationship Id="rId5" Type="http://schemas.openxmlformats.org/officeDocument/2006/relationships/notesMaster" Target="notesMasters/notesMaster1.xml"/><Relationship Id="rId19" Type="http://schemas.openxmlformats.org/officeDocument/2006/relationships/font" Target="fonts/OpenSans-bold.fntdata"/><Relationship Id="rId6" Type="http://schemas.openxmlformats.org/officeDocument/2006/relationships/slide" Target="slides/slide1.xml"/><Relationship Id="rId18" Type="http://schemas.openxmlformats.org/officeDocument/2006/relationships/font" Target="fonts/OpenSans-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Purpose of the study</a:t>
            </a:r>
            <a:endParaRPr/>
          </a:p>
          <a:p>
            <a:pPr indent="0" lvl="0" marL="0" rtl="0" algn="l">
              <a:spcBef>
                <a:spcPts val="0"/>
              </a:spcBef>
              <a:spcAft>
                <a:spcPts val="0"/>
              </a:spcAft>
              <a:buClr>
                <a:schemeClr val="dk1"/>
              </a:buClr>
              <a:buSzPts val="1100"/>
              <a:buFont typeface="Arial"/>
              <a:buNone/>
            </a:pPr>
            <a:r>
              <a:rPr lang="en"/>
              <a:t>Rezoning can act as an essential process in building neighbourhoods and inducing affordable housing and economic development. However, it is essential to study the impact of rezoning on the neighbourhood and ensure that it does not drive out longtime residents by making it unaffordable.</a:t>
            </a:r>
            <a:endParaRPr/>
          </a:p>
          <a:p>
            <a:pPr indent="0" lvl="0" marL="0" rtl="0" algn="l">
              <a:spcBef>
                <a:spcPts val="0"/>
              </a:spcBef>
              <a:spcAft>
                <a:spcPts val="0"/>
              </a:spcAft>
              <a:buClr>
                <a:schemeClr val="dk1"/>
              </a:buClr>
              <a:buSzPts val="1100"/>
              <a:buFont typeface="Arial"/>
              <a:buNone/>
            </a:pPr>
            <a:r>
              <a:rPr lang="en"/>
              <a:t>The scope of our study includes performing a racial equity analysis to measure the change in diversity index over ten years in five such rezoned neighbourhoods and predicting the risk of gentrification in proposed neighbourhoods. Through this analysis, we expect to anticipate how the new development would influence existing segregation patterns.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06c1ba795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06c1ba795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1.Demographic shifts caused by rezoning:</a:t>
            </a:r>
            <a:endParaRPr/>
          </a:p>
          <a:p>
            <a:pPr indent="0" lvl="0" marL="0" rtl="0" algn="l">
              <a:spcBef>
                <a:spcPts val="0"/>
              </a:spcBef>
              <a:spcAft>
                <a:spcPts val="0"/>
              </a:spcAft>
              <a:buClr>
                <a:schemeClr val="dk1"/>
              </a:buClr>
              <a:buSzPts val="1100"/>
              <a:buFont typeface="Arial"/>
              <a:buNone/>
            </a:pPr>
            <a:r>
              <a:rPr lang="en"/>
              <a:t>a. Looking at neighbourhoods that have been rezoned</a:t>
            </a:r>
            <a:endParaRPr/>
          </a:p>
          <a:p>
            <a:pPr indent="0" lvl="0" marL="0" rtl="0" algn="l">
              <a:spcBef>
                <a:spcPts val="0"/>
              </a:spcBef>
              <a:spcAft>
                <a:spcPts val="0"/>
              </a:spcAft>
              <a:buClr>
                <a:schemeClr val="dk1"/>
              </a:buClr>
              <a:buSzPts val="1100"/>
              <a:buFont typeface="Arial"/>
              <a:buNone/>
            </a:pPr>
            <a:r>
              <a:rPr lang="en"/>
              <a:t>b. Looking at neighbourhoods in the midst of rezoning/considered for future rezoning</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2. Measuring the risk of displacement in rezoned neighbourhoods disaggregated by race/ethnic group a. Evaluate the change in racial composition in the affected neighbourhoods over time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a. How rezoning has affected the lives of residents in the rezoned neighbourhoods outside of the findings readily available from the data</a:t>
            </a:r>
            <a:endParaRPr/>
          </a:p>
          <a:p>
            <a:pPr indent="0" lvl="0" marL="0" rtl="0" algn="l">
              <a:spcBef>
                <a:spcPts val="0"/>
              </a:spcBef>
              <a:spcAft>
                <a:spcPts val="0"/>
              </a:spcAft>
              <a:buClr>
                <a:schemeClr val="dk1"/>
              </a:buClr>
              <a:buSzPts val="1100"/>
              <a:buFont typeface="Arial"/>
              <a:buNone/>
            </a:pPr>
            <a:r>
              <a:rPr lang="en"/>
              <a:t>b. Has the city been successful at curbing racial segregation/displacement in the wake of rezoning with programs such as MIH and others</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06be801ff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06be801f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Diversity Index: </a:t>
            </a:r>
            <a:r>
              <a:rPr lang="en"/>
              <a:t>We use the Diversity Index (DI) to measure the probability that two people chosen at random will be from different racial and ethnic groups. The DI is bounded between 0 and 1. A value of 0 indicates that everyone in the population has the same racial and ethnic characteristics. A value close to 1 indicates that almost everyone in the population has different racial and ethnic characteristics. We have converted the probabilities into percentages to make them easier to interpret. In this format, the DI tells us the chance that two people chosen at random will be from different racial and ethnic groups. Using the same Diversity Index calculation for 2020 and 2010 redistricting data, the chance that two people chosen at random will be from different racial or ethnic groups has increased to 61.1% in 2020 from 54.9% in 2010. Following are the DI charts that measure the change in diversity index of rezoned neighbourhoods from 2009 to 2019.</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Pie Chart: These pie charts show the racial composition of the neighbourhoods for the years 2009 and 2019 helping us compare and analyse the change in demographic compositions on these neighbourhoods in 10 years. The analysis could help us consider how the anticipated racial composition of the new development would influence existing patterns.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Inwood example: There is a distinct difference between the diversity index across all the census tracts in Inwood, but a general upward trend can be seen in the DI for each tract.</a:t>
            </a:r>
            <a:endParaRPr/>
          </a:p>
          <a:p>
            <a:pPr indent="0" lvl="0" marL="0" rtl="0" algn="l">
              <a:spcBef>
                <a:spcPts val="0"/>
              </a:spcBef>
              <a:spcAft>
                <a:spcPts val="0"/>
              </a:spcAft>
              <a:buClr>
                <a:schemeClr val="dk1"/>
              </a:buClr>
              <a:buSzPts val="1100"/>
              <a:buFont typeface="Arial"/>
              <a:buNone/>
            </a:pPr>
            <a:r>
              <a:rPr lang="en"/>
              <a:t>Only slight change is seen in the demographic composition of the neighbourhood in ten years with major increase seen in the two or more race category.</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06be801ff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06be801ff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the education index chart and per capita income chart. We used these to track whether more educated or wealthier residents were pushing out long-time residents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For the Education Graph:</a:t>
            </a:r>
            <a:endParaRPr/>
          </a:p>
          <a:p>
            <a:pPr indent="-298450" lvl="0" marL="457200" rtl="0" algn="l">
              <a:spcBef>
                <a:spcPts val="0"/>
              </a:spcBef>
              <a:spcAft>
                <a:spcPts val="0"/>
              </a:spcAft>
              <a:buClr>
                <a:schemeClr val="dk1"/>
              </a:buClr>
              <a:buSzPts val="1100"/>
              <a:buChar char="●"/>
            </a:pPr>
            <a:r>
              <a:rPr lang="en">
                <a:solidFill>
                  <a:schemeClr val="dk1"/>
                </a:solidFill>
              </a:rPr>
              <a:t>We measured the percentage of each of the different education groups in each neighborhood over 10 years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While general trends can be observed, no statistically significant differences were found across all 7 neighborhoods</a:t>
            </a:r>
            <a:endParaRPr>
              <a:solidFill>
                <a:schemeClr val="dk1"/>
              </a:solidFill>
            </a:endParaRPr>
          </a:p>
          <a:p>
            <a:pPr indent="-298450" lvl="1" marL="2743200" rtl="0" algn="l">
              <a:spcBef>
                <a:spcPts val="0"/>
              </a:spcBef>
              <a:spcAft>
                <a:spcPts val="0"/>
              </a:spcAft>
              <a:buClr>
                <a:schemeClr val="dk1"/>
              </a:buClr>
              <a:buSzPts val="1100"/>
              <a:buChar char="○"/>
            </a:pPr>
            <a:r>
              <a:rPr lang="en">
                <a:solidFill>
                  <a:schemeClr val="dk1"/>
                </a:solidFill>
              </a:rPr>
              <a:t>Education composition largely remained the same over the 10 year period in each neighborhood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For the per capita income graph:</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measured the change in per capita income over the ten years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noticed statistically </a:t>
            </a:r>
            <a:r>
              <a:rPr lang="en">
                <a:solidFill>
                  <a:schemeClr val="dk1"/>
                </a:solidFill>
              </a:rPr>
              <a:t>significant</a:t>
            </a:r>
            <a:r>
              <a:rPr lang="en">
                <a:solidFill>
                  <a:schemeClr val="dk1"/>
                </a:solidFill>
              </a:rPr>
              <a:t> trends across most of the neighborhoods, indicating more wealthier residents</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b="1" sz="1250">
              <a:solidFill>
                <a:srgbClr val="212121"/>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
              <a:t>The east harlem example shows a trend of increasing graduate’s degree while having a decrease no high school education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Gowanus per capita income increased severely for the past 10 year(like a mother fucker)</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06be801ff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06be801ff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Diversity Index</a:t>
            </a:r>
            <a:endParaRPr sz="1800">
              <a:solidFill>
                <a:schemeClr val="dk1"/>
              </a:solidFill>
              <a:latin typeface="Open Sans"/>
              <a:ea typeface="Open Sans"/>
              <a:cs typeface="Open Sans"/>
              <a:sym typeface="Open Sans"/>
            </a:endParaRPr>
          </a:p>
          <a:p>
            <a:pPr indent="-317500" lvl="1" marL="914400" rtl="0" algn="l">
              <a:lnSpc>
                <a:spcPct val="115000"/>
              </a:lnSpc>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No neighbourhood showed statistically significant changes except East Harlem, which became more diverse</a:t>
            </a:r>
            <a:endParaRPr sz="1400">
              <a:solidFill>
                <a:schemeClr val="dk1"/>
              </a:solidFill>
              <a:latin typeface="Open Sans"/>
              <a:ea typeface="Open Sans"/>
              <a:cs typeface="Open Sans"/>
              <a:sym typeface="Open Sans"/>
            </a:endParaRPr>
          </a:p>
          <a:p>
            <a:pPr indent="-342900" lvl="0" marL="4572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Diversity Composition</a:t>
            </a:r>
            <a:endParaRPr sz="1800">
              <a:solidFill>
                <a:schemeClr val="dk1"/>
              </a:solidFill>
              <a:latin typeface="Open Sans"/>
              <a:ea typeface="Open Sans"/>
              <a:cs typeface="Open Sans"/>
              <a:sym typeface="Open Sans"/>
            </a:endParaRPr>
          </a:p>
          <a:p>
            <a:pPr indent="-317500" lvl="1" marL="914400" rtl="0" algn="l">
              <a:lnSpc>
                <a:spcPct val="115000"/>
              </a:lnSpc>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Some neighbourhoods showed statistically significant changes in certain races, but only Gowanus showed changes in at three races</a:t>
            </a:r>
            <a:endParaRPr sz="1400">
              <a:solidFill>
                <a:schemeClr val="dk1"/>
              </a:solidFill>
              <a:latin typeface="Open Sans"/>
              <a:ea typeface="Open Sans"/>
              <a:cs typeface="Open Sans"/>
              <a:sym typeface="Open Sans"/>
            </a:endParaRPr>
          </a:p>
          <a:p>
            <a:pPr indent="-342900" lvl="0" marL="4572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 Educational Composition</a:t>
            </a:r>
            <a:endParaRPr sz="1800">
              <a:solidFill>
                <a:schemeClr val="dk1"/>
              </a:solidFill>
              <a:latin typeface="Open Sans"/>
              <a:ea typeface="Open Sans"/>
              <a:cs typeface="Open Sans"/>
              <a:sym typeface="Open Sans"/>
            </a:endParaRPr>
          </a:p>
          <a:p>
            <a:pPr indent="-317500" lvl="1" marL="914400" rtl="0" algn="l">
              <a:lnSpc>
                <a:spcPct val="115000"/>
              </a:lnSpc>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Some neighbourhoods showed statistically significant changes in certain education levels, but only Gowanus showed changes in four education levels</a:t>
            </a:r>
            <a:endParaRPr sz="1400">
              <a:solidFill>
                <a:schemeClr val="dk1"/>
              </a:solidFill>
              <a:latin typeface="Open Sans"/>
              <a:ea typeface="Open Sans"/>
              <a:cs typeface="Open Sans"/>
              <a:sym typeface="Open Sans"/>
            </a:endParaRPr>
          </a:p>
          <a:p>
            <a:pPr indent="-342900" lvl="0" marL="4572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Per Capita Income</a:t>
            </a:r>
            <a:endParaRPr sz="1800">
              <a:solidFill>
                <a:schemeClr val="dk1"/>
              </a:solidFill>
              <a:latin typeface="Open Sans"/>
              <a:ea typeface="Open Sans"/>
              <a:cs typeface="Open Sans"/>
              <a:sym typeface="Open Sans"/>
            </a:endParaRPr>
          </a:p>
          <a:p>
            <a:pPr indent="-317500" lvl="1" marL="914400" rtl="0" algn="l">
              <a:lnSpc>
                <a:spcPct val="115000"/>
              </a:lnSpc>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Four neighbourhoods showed statistically significant changes in per capita income: Jerome Avenue, East New York, East Harlem, and Gowanus</a:t>
            </a:r>
            <a:endParaRPr sz="1400">
              <a:solidFill>
                <a:schemeClr val="dk1"/>
              </a:solidFill>
              <a:latin typeface="Open Sans"/>
              <a:ea typeface="Open Sans"/>
              <a:cs typeface="Open Sans"/>
              <a:sym typeface="Open Sans"/>
            </a:endParaRPr>
          </a:p>
          <a:p>
            <a:pPr indent="0" lvl="0" marL="0" rtl="0" algn="l">
              <a:spcBef>
                <a:spcPts val="12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06be801ff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06be801ff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We failed to reject our null hypothesis that rezoning in NYC has caused statistically significant changes in the socio-economic characteristics of our studied neighborhoods</a:t>
            </a:r>
            <a:endParaRPr sz="1800">
              <a:solidFill>
                <a:schemeClr val="dk1"/>
              </a:solidFill>
              <a:latin typeface="Open Sans"/>
              <a:ea typeface="Open Sans"/>
              <a:cs typeface="Open Sans"/>
              <a:sym typeface="Open Sans"/>
            </a:endParaRPr>
          </a:p>
          <a:p>
            <a:pPr indent="-342900" lvl="0" marL="4572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The only neighborhood with the most statistically significant changes across the four metrics used was Gowanus, which has yet to undergo rezoning</a:t>
            </a:r>
            <a:endParaRPr sz="1800">
              <a:solidFill>
                <a:schemeClr val="dk1"/>
              </a:solidFill>
              <a:latin typeface="Open Sans"/>
              <a:ea typeface="Open Sans"/>
              <a:cs typeface="Open Sans"/>
              <a:sym typeface="Open Sans"/>
            </a:endParaRPr>
          </a:p>
          <a:p>
            <a:pPr indent="-317500" lvl="1" marL="914400" rtl="0" algn="l">
              <a:lnSpc>
                <a:spcPct val="115000"/>
              </a:lnSpc>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However, it should be noted that the changes observed, especially regarding per capita income and changes in residential education composition, due indicate a general trend towards gentrification, </a:t>
            </a:r>
            <a:endParaRPr sz="1400">
              <a:solidFill>
                <a:schemeClr val="dk1"/>
              </a:solidFill>
              <a:latin typeface="Open Sans"/>
              <a:ea typeface="Open Sans"/>
              <a:cs typeface="Open Sans"/>
              <a:sym typeface="Open Sans"/>
            </a:endParaRPr>
          </a:p>
          <a:p>
            <a:pPr indent="0" lvl="0" marL="0" rtl="0" algn="l">
              <a:spcBef>
                <a:spcPts val="1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06be801ff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06be801ff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06be801ff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06be801ff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044700" y="1065000"/>
            <a:ext cx="3054600" cy="19164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sz="3200"/>
              <a:t>Impact of rezoning on socio-economic distribution in New York City</a:t>
            </a:r>
            <a:endParaRPr/>
          </a:p>
        </p:txBody>
      </p:sp>
      <p:sp>
        <p:nvSpPr>
          <p:cNvPr id="63" name="Google Shape;63;p13"/>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fontScale="47500"/>
          </a:bodyPr>
          <a:lstStyle/>
          <a:p>
            <a:pPr indent="0" lvl="0" marL="0" rtl="0" algn="ctr">
              <a:spcBef>
                <a:spcPts val="0"/>
              </a:spcBef>
              <a:spcAft>
                <a:spcPts val="0"/>
              </a:spcAft>
              <a:buNone/>
            </a:pPr>
            <a:r>
              <a:rPr lang="en"/>
              <a:t>Performing a racial equity analysis to measure the change in diversity index over ten years in five such rezoned neighbourhoods and predicting the risk of gentrification in proposed neighbourhoods.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Intro and Scope</a:t>
            </a:r>
            <a:endParaRPr/>
          </a:p>
        </p:txBody>
      </p:sp>
      <p:pic>
        <p:nvPicPr>
          <p:cNvPr id="69" name="Google Shape;69;p14"/>
          <p:cNvPicPr preferRelativeResize="0"/>
          <p:nvPr/>
        </p:nvPicPr>
        <p:blipFill>
          <a:blip r:embed="rId3">
            <a:alphaModFix/>
          </a:blip>
          <a:stretch>
            <a:fillRect/>
          </a:stretch>
        </p:blipFill>
        <p:spPr>
          <a:xfrm>
            <a:off x="4477125" y="614050"/>
            <a:ext cx="4447650" cy="4041977"/>
          </a:xfrm>
          <a:prstGeom prst="rect">
            <a:avLst/>
          </a:prstGeom>
          <a:noFill/>
          <a:ln>
            <a:noFill/>
          </a:ln>
        </p:spPr>
      </p:pic>
      <p:sp>
        <p:nvSpPr>
          <p:cNvPr id="70" name="Google Shape;70;p14"/>
          <p:cNvSpPr txBox="1"/>
          <p:nvPr>
            <p:ph idx="1" type="body"/>
          </p:nvPr>
        </p:nvSpPr>
        <p:spPr>
          <a:xfrm>
            <a:off x="311700" y="1225225"/>
            <a:ext cx="41655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Rezoning:</a:t>
            </a:r>
            <a:endParaRPr/>
          </a:p>
          <a:p>
            <a:pPr indent="-323850" lvl="1" marL="914400" rtl="0" algn="l">
              <a:spcBef>
                <a:spcPts val="0"/>
              </a:spcBef>
              <a:spcAft>
                <a:spcPts val="0"/>
              </a:spcAft>
              <a:buSzPts val="1500"/>
              <a:buChar char="○"/>
            </a:pPr>
            <a:r>
              <a:rPr lang="en" sz="1100">
                <a:latin typeface="Arial"/>
                <a:ea typeface="Arial"/>
                <a:cs typeface="Arial"/>
                <a:sym typeface="Arial"/>
              </a:rPr>
              <a:t>Demographic shifts caused by rezoning</a:t>
            </a:r>
            <a:endParaRPr sz="1200">
              <a:latin typeface="Arial"/>
              <a:ea typeface="Arial"/>
              <a:cs typeface="Arial"/>
              <a:sym typeface="Arial"/>
            </a:endParaRPr>
          </a:p>
          <a:p>
            <a:pPr indent="-323850" lvl="1" marL="914400" rtl="0" algn="l">
              <a:spcBef>
                <a:spcPts val="0"/>
              </a:spcBef>
              <a:spcAft>
                <a:spcPts val="0"/>
              </a:spcAft>
              <a:buSzPts val="1500"/>
              <a:buChar char="○"/>
            </a:pPr>
            <a:r>
              <a:rPr lang="en" sz="1100">
                <a:latin typeface="Arial"/>
                <a:ea typeface="Arial"/>
                <a:cs typeface="Arial"/>
                <a:sym typeface="Arial"/>
              </a:rPr>
              <a:t>Measuring the risk of displacement in rezoned neighbourhoods </a:t>
            </a:r>
            <a:endParaRPr sz="1100">
              <a:latin typeface="Arial"/>
              <a:ea typeface="Arial"/>
              <a:cs typeface="Arial"/>
              <a:sym typeface="Arial"/>
            </a:endParaRPr>
          </a:p>
          <a:p>
            <a:pPr indent="0" lvl="0" marL="0" marR="0" rtl="0" algn="l">
              <a:lnSpc>
                <a:spcPct val="115000"/>
              </a:lnSpc>
              <a:spcBef>
                <a:spcPts val="1200"/>
              </a:spcBef>
              <a:spcAft>
                <a:spcPts val="0"/>
              </a:spcAft>
              <a:buNone/>
            </a:pPr>
            <a:r>
              <a:t/>
            </a:r>
            <a:endParaRPr sz="1100">
              <a:latin typeface="Arial"/>
              <a:ea typeface="Arial"/>
              <a:cs typeface="Arial"/>
              <a:sym typeface="Arial"/>
            </a:endParaRPr>
          </a:p>
        </p:txBody>
      </p:sp>
      <p:sp>
        <p:nvSpPr>
          <p:cNvPr id="71" name="Google Shape;71;p14"/>
          <p:cNvSpPr txBox="1"/>
          <p:nvPr/>
        </p:nvSpPr>
        <p:spPr>
          <a:xfrm>
            <a:off x="311700" y="2571750"/>
            <a:ext cx="3752700" cy="13098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Data we are using:</a:t>
            </a:r>
            <a:endParaRPr sz="1800">
              <a:solidFill>
                <a:schemeClr val="dk1"/>
              </a:solidFill>
              <a:latin typeface="Open Sans"/>
              <a:ea typeface="Open Sans"/>
              <a:cs typeface="Open Sans"/>
              <a:sym typeface="Open Sans"/>
            </a:endParaRPr>
          </a:p>
          <a:p>
            <a:pPr indent="-317500" lvl="1" marL="914400" rtl="0" algn="l">
              <a:lnSpc>
                <a:spcPct val="115000"/>
              </a:lnSpc>
              <a:spcBef>
                <a:spcPts val="0"/>
              </a:spcBef>
              <a:spcAft>
                <a:spcPts val="0"/>
              </a:spcAft>
              <a:buClr>
                <a:schemeClr val="dk1"/>
              </a:buClr>
              <a:buSzPts val="1400"/>
              <a:buFont typeface="Open Sans"/>
              <a:buChar char="○"/>
            </a:pPr>
            <a:r>
              <a:rPr lang="en" sz="1000">
                <a:solidFill>
                  <a:schemeClr val="dk1"/>
                </a:solidFill>
              </a:rPr>
              <a:t>American Community Survey (ACS):</a:t>
            </a:r>
            <a:endParaRPr sz="1000">
              <a:solidFill>
                <a:schemeClr val="dk1"/>
              </a:solidFill>
            </a:endParaRPr>
          </a:p>
          <a:p>
            <a:pPr indent="-298450" lvl="2" marL="1371600" rtl="0" algn="l">
              <a:lnSpc>
                <a:spcPct val="115000"/>
              </a:lnSpc>
              <a:spcBef>
                <a:spcPts val="0"/>
              </a:spcBef>
              <a:spcAft>
                <a:spcPts val="0"/>
              </a:spcAft>
              <a:buClr>
                <a:schemeClr val="dk1"/>
              </a:buClr>
              <a:buSzPts val="1100"/>
              <a:buFont typeface="Arial"/>
              <a:buChar char="■"/>
            </a:pPr>
            <a:r>
              <a:rPr lang="en" sz="1100">
                <a:solidFill>
                  <a:schemeClr val="dk1"/>
                </a:solidFill>
              </a:rPr>
              <a:t>Racial</a:t>
            </a:r>
            <a:endParaRPr sz="1100">
              <a:solidFill>
                <a:schemeClr val="dk1"/>
              </a:solidFill>
            </a:endParaRPr>
          </a:p>
          <a:p>
            <a:pPr indent="-298450" lvl="2" marL="1371600" rtl="0" algn="l">
              <a:lnSpc>
                <a:spcPct val="115000"/>
              </a:lnSpc>
              <a:spcBef>
                <a:spcPts val="0"/>
              </a:spcBef>
              <a:spcAft>
                <a:spcPts val="0"/>
              </a:spcAft>
              <a:buClr>
                <a:schemeClr val="dk1"/>
              </a:buClr>
              <a:buSzPts val="1100"/>
              <a:buFont typeface="Arial"/>
              <a:buChar char="■"/>
            </a:pPr>
            <a:r>
              <a:rPr lang="en" sz="1100">
                <a:solidFill>
                  <a:schemeClr val="dk1"/>
                </a:solidFill>
              </a:rPr>
              <a:t>Education</a:t>
            </a:r>
            <a:endParaRPr sz="1100">
              <a:solidFill>
                <a:schemeClr val="dk1"/>
              </a:solidFill>
            </a:endParaRPr>
          </a:p>
          <a:p>
            <a:pPr indent="-298450" lvl="2" marL="1371600" rtl="0" algn="l">
              <a:lnSpc>
                <a:spcPct val="115000"/>
              </a:lnSpc>
              <a:spcBef>
                <a:spcPts val="0"/>
              </a:spcBef>
              <a:spcAft>
                <a:spcPts val="0"/>
              </a:spcAft>
              <a:buClr>
                <a:schemeClr val="dk1"/>
              </a:buClr>
              <a:buSzPts val="1100"/>
              <a:buFont typeface="Arial"/>
              <a:buChar char="■"/>
            </a:pPr>
            <a:r>
              <a:rPr lang="en" sz="1100">
                <a:solidFill>
                  <a:schemeClr val="dk1"/>
                </a:solidFill>
              </a:rPr>
              <a:t>Income statistics</a:t>
            </a:r>
            <a:endParaRPr>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Diversity  </a:t>
            </a:r>
            <a:endParaRPr/>
          </a:p>
        </p:txBody>
      </p:sp>
      <p:grpSp>
        <p:nvGrpSpPr>
          <p:cNvPr id="77" name="Google Shape;77;p15"/>
          <p:cNvGrpSpPr/>
          <p:nvPr/>
        </p:nvGrpSpPr>
        <p:grpSpPr>
          <a:xfrm>
            <a:off x="194900" y="2705275"/>
            <a:ext cx="10518501" cy="2540675"/>
            <a:chOff x="194900" y="2705275"/>
            <a:chExt cx="10518501" cy="2540675"/>
          </a:xfrm>
        </p:grpSpPr>
        <p:pic>
          <p:nvPicPr>
            <p:cNvPr id="78" name="Google Shape;78;p15"/>
            <p:cNvPicPr preferRelativeResize="0"/>
            <p:nvPr/>
          </p:nvPicPr>
          <p:blipFill>
            <a:blip r:embed="rId3">
              <a:alphaModFix/>
            </a:blip>
            <a:stretch>
              <a:fillRect/>
            </a:stretch>
          </p:blipFill>
          <p:spPr>
            <a:xfrm>
              <a:off x="194900" y="2736707"/>
              <a:ext cx="5944676" cy="2477825"/>
            </a:xfrm>
            <a:prstGeom prst="rect">
              <a:avLst/>
            </a:prstGeom>
            <a:noFill/>
            <a:ln>
              <a:noFill/>
            </a:ln>
          </p:spPr>
        </p:pic>
        <p:pic>
          <p:nvPicPr>
            <p:cNvPr id="79" name="Google Shape;79;p15"/>
            <p:cNvPicPr preferRelativeResize="0"/>
            <p:nvPr/>
          </p:nvPicPr>
          <p:blipFill>
            <a:blip r:embed="rId4">
              <a:alphaModFix/>
            </a:blip>
            <a:stretch>
              <a:fillRect/>
            </a:stretch>
          </p:blipFill>
          <p:spPr>
            <a:xfrm>
              <a:off x="4617850" y="2705275"/>
              <a:ext cx="6095551" cy="2540675"/>
            </a:xfrm>
            <a:prstGeom prst="rect">
              <a:avLst/>
            </a:prstGeom>
            <a:noFill/>
            <a:ln>
              <a:noFill/>
            </a:ln>
          </p:spPr>
        </p:pic>
      </p:grpSp>
      <p:grpSp>
        <p:nvGrpSpPr>
          <p:cNvPr id="80" name="Google Shape;80;p15"/>
          <p:cNvGrpSpPr/>
          <p:nvPr/>
        </p:nvGrpSpPr>
        <p:grpSpPr>
          <a:xfrm>
            <a:off x="1123475" y="227450"/>
            <a:ext cx="7882362" cy="2480200"/>
            <a:chOff x="1123475" y="227450"/>
            <a:chExt cx="7882362" cy="2480200"/>
          </a:xfrm>
        </p:grpSpPr>
        <p:pic>
          <p:nvPicPr>
            <p:cNvPr id="81" name="Google Shape;81;p15"/>
            <p:cNvPicPr preferRelativeResize="0"/>
            <p:nvPr/>
          </p:nvPicPr>
          <p:blipFill rotWithShape="1">
            <a:blip r:embed="rId5">
              <a:alphaModFix/>
            </a:blip>
            <a:srcRect b="0" l="0" r="14646" t="0"/>
            <a:stretch/>
          </p:blipFill>
          <p:spPr>
            <a:xfrm>
              <a:off x="2316025" y="227450"/>
              <a:ext cx="6689812" cy="2477825"/>
            </a:xfrm>
            <a:prstGeom prst="rect">
              <a:avLst/>
            </a:prstGeom>
            <a:noFill/>
            <a:ln>
              <a:noFill/>
            </a:ln>
          </p:spPr>
        </p:pic>
        <p:pic>
          <p:nvPicPr>
            <p:cNvPr id="82" name="Google Shape;82;p15"/>
            <p:cNvPicPr preferRelativeResize="0"/>
            <p:nvPr/>
          </p:nvPicPr>
          <p:blipFill rotWithShape="1">
            <a:blip r:embed="rId5">
              <a:alphaModFix/>
            </a:blip>
            <a:srcRect b="33217" l="84784" r="0" t="0"/>
            <a:stretch/>
          </p:blipFill>
          <p:spPr>
            <a:xfrm>
              <a:off x="1123475" y="1052900"/>
              <a:ext cx="1192550" cy="1654750"/>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type="title"/>
          </p:nvPr>
        </p:nvSpPr>
        <p:spPr>
          <a:xfrm>
            <a:off x="311700" y="374500"/>
            <a:ext cx="3835800" cy="184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5000"/>
              <a:t>Education &amp; Per Capita Income</a:t>
            </a:r>
            <a:endParaRPr sz="5000"/>
          </a:p>
        </p:txBody>
      </p:sp>
      <p:grpSp>
        <p:nvGrpSpPr>
          <p:cNvPr id="88" name="Google Shape;88;p16"/>
          <p:cNvGrpSpPr/>
          <p:nvPr/>
        </p:nvGrpSpPr>
        <p:grpSpPr>
          <a:xfrm>
            <a:off x="4712522" y="167640"/>
            <a:ext cx="4306266" cy="3747053"/>
            <a:chOff x="3097438" y="594348"/>
            <a:chExt cx="6333676" cy="5201350"/>
          </a:xfrm>
        </p:grpSpPr>
        <p:pic>
          <p:nvPicPr>
            <p:cNvPr id="89" name="Google Shape;89;p16"/>
            <p:cNvPicPr preferRelativeResize="0"/>
            <p:nvPr/>
          </p:nvPicPr>
          <p:blipFill rotWithShape="1">
            <a:blip r:embed="rId3">
              <a:alphaModFix/>
            </a:blip>
            <a:srcRect b="0" l="0" r="19348" t="0"/>
            <a:stretch/>
          </p:blipFill>
          <p:spPr>
            <a:xfrm>
              <a:off x="3097438" y="594348"/>
              <a:ext cx="6333676" cy="3613926"/>
            </a:xfrm>
            <a:prstGeom prst="rect">
              <a:avLst/>
            </a:prstGeom>
            <a:noFill/>
            <a:ln>
              <a:noFill/>
            </a:ln>
          </p:spPr>
        </p:pic>
        <p:pic>
          <p:nvPicPr>
            <p:cNvPr id="90" name="Google Shape;90;p16"/>
            <p:cNvPicPr preferRelativeResize="0"/>
            <p:nvPr/>
          </p:nvPicPr>
          <p:blipFill rotWithShape="1">
            <a:blip r:embed="rId3">
              <a:alphaModFix/>
            </a:blip>
            <a:srcRect b="39378" l="80650" r="0" t="35840"/>
            <a:stretch/>
          </p:blipFill>
          <p:spPr>
            <a:xfrm>
              <a:off x="6593020" y="4342408"/>
              <a:ext cx="2465805" cy="1453290"/>
            </a:xfrm>
            <a:prstGeom prst="rect">
              <a:avLst/>
            </a:prstGeom>
            <a:noFill/>
            <a:ln>
              <a:noFill/>
            </a:ln>
          </p:spPr>
        </p:pic>
      </p:grpSp>
      <p:pic>
        <p:nvPicPr>
          <p:cNvPr id="91" name="Google Shape;91;p16"/>
          <p:cNvPicPr preferRelativeResize="0"/>
          <p:nvPr/>
        </p:nvPicPr>
        <p:blipFill rotWithShape="1">
          <a:blip r:embed="rId4">
            <a:alphaModFix/>
          </a:blip>
          <a:srcRect b="0" l="0" r="20477" t="0"/>
          <a:stretch/>
        </p:blipFill>
        <p:spPr>
          <a:xfrm>
            <a:off x="416550" y="2816250"/>
            <a:ext cx="4944277" cy="2174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Research Findings </a:t>
            </a:r>
            <a:endParaRPr/>
          </a:p>
        </p:txBody>
      </p:sp>
      <p:sp>
        <p:nvSpPr>
          <p:cNvPr id="97" name="Google Shape;97;p17"/>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Over the 10-year period from 2009 - 2019</a:t>
            </a:r>
            <a:endParaRPr/>
          </a:p>
          <a:p>
            <a:pPr indent="-342900" lvl="0" marL="457200" rtl="0" algn="l">
              <a:spcBef>
                <a:spcPts val="1200"/>
              </a:spcBef>
              <a:spcAft>
                <a:spcPts val="0"/>
              </a:spcAft>
              <a:buSzPts val="1800"/>
              <a:buChar char="●"/>
            </a:pPr>
            <a:r>
              <a:rPr lang="en"/>
              <a:t>Diversity Index</a:t>
            </a:r>
            <a:endParaRPr/>
          </a:p>
          <a:p>
            <a:pPr indent="-317500" lvl="1" marL="914400" rtl="0" algn="l">
              <a:spcBef>
                <a:spcPts val="0"/>
              </a:spcBef>
              <a:spcAft>
                <a:spcPts val="0"/>
              </a:spcAft>
              <a:buSzPts val="1400"/>
              <a:buChar char="○"/>
            </a:pPr>
            <a:r>
              <a:rPr lang="en"/>
              <a:t>No statistically significant changes except East Harlem</a:t>
            </a:r>
            <a:endParaRPr/>
          </a:p>
          <a:p>
            <a:pPr indent="-342900" lvl="0" marL="457200" rtl="0" algn="l">
              <a:spcBef>
                <a:spcPts val="0"/>
              </a:spcBef>
              <a:spcAft>
                <a:spcPts val="0"/>
              </a:spcAft>
              <a:buSzPts val="1800"/>
              <a:buChar char="●"/>
            </a:pPr>
            <a:r>
              <a:rPr lang="en"/>
              <a:t>Diversity Composition</a:t>
            </a:r>
            <a:endParaRPr/>
          </a:p>
          <a:p>
            <a:pPr indent="-317500" lvl="1" marL="914400" rtl="0" algn="l">
              <a:spcBef>
                <a:spcPts val="0"/>
              </a:spcBef>
              <a:spcAft>
                <a:spcPts val="0"/>
              </a:spcAft>
              <a:buSzPts val="1400"/>
              <a:buChar char="○"/>
            </a:pPr>
            <a:r>
              <a:rPr lang="en"/>
              <a:t>Only Gowanus showed statistically significant changes in at least two races</a:t>
            </a:r>
            <a:endParaRPr/>
          </a:p>
          <a:p>
            <a:pPr indent="-342900" lvl="0" marL="457200" rtl="0" algn="l">
              <a:spcBef>
                <a:spcPts val="0"/>
              </a:spcBef>
              <a:spcAft>
                <a:spcPts val="0"/>
              </a:spcAft>
              <a:buSzPts val="1800"/>
              <a:buChar char="●"/>
            </a:pPr>
            <a:r>
              <a:rPr lang="en"/>
              <a:t> Educational Composition</a:t>
            </a:r>
            <a:endParaRPr/>
          </a:p>
          <a:p>
            <a:pPr indent="-317500" lvl="1" marL="914400" rtl="0" algn="l">
              <a:spcBef>
                <a:spcPts val="0"/>
              </a:spcBef>
              <a:spcAft>
                <a:spcPts val="0"/>
              </a:spcAft>
              <a:buSzPts val="1400"/>
              <a:buChar char="○"/>
            </a:pPr>
            <a:r>
              <a:rPr lang="en"/>
              <a:t>Only East Harlem and Gowanus showed statistically significant changes in at least two education groups</a:t>
            </a:r>
            <a:endParaRPr/>
          </a:p>
          <a:p>
            <a:pPr indent="-342900" lvl="0" marL="457200" rtl="0" algn="l">
              <a:spcBef>
                <a:spcPts val="0"/>
              </a:spcBef>
              <a:spcAft>
                <a:spcPts val="0"/>
              </a:spcAft>
              <a:buSzPts val="1800"/>
              <a:buChar char="●"/>
            </a:pPr>
            <a:r>
              <a:rPr lang="en"/>
              <a:t>Per Capita Income</a:t>
            </a:r>
            <a:endParaRPr/>
          </a:p>
          <a:p>
            <a:pPr indent="-317500" lvl="1" marL="914400" rtl="0" algn="l">
              <a:spcBef>
                <a:spcPts val="0"/>
              </a:spcBef>
              <a:spcAft>
                <a:spcPts val="0"/>
              </a:spcAft>
              <a:buSzPts val="1400"/>
              <a:buChar char="○"/>
            </a:pPr>
            <a:r>
              <a:rPr lang="en"/>
              <a:t>Four neighbourhoods showed statistically significant changes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Conclusion</a:t>
            </a:r>
            <a:endParaRPr/>
          </a:p>
        </p:txBody>
      </p:sp>
      <p:sp>
        <p:nvSpPr>
          <p:cNvPr id="103" name="Google Shape;103;p18"/>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We failed to reject our null hypothesis that rezoning in NYC has caused statistically significant changes in three socio-economic characteristics of our studied neighborhoods</a:t>
            </a:r>
            <a:endParaRPr/>
          </a:p>
          <a:p>
            <a:pPr indent="-342900" lvl="0" marL="457200" rtl="0" algn="l">
              <a:spcBef>
                <a:spcPts val="1000"/>
              </a:spcBef>
              <a:spcAft>
                <a:spcPts val="0"/>
              </a:spcAft>
              <a:buSzPts val="1800"/>
              <a:buChar char="●"/>
            </a:pPr>
            <a:r>
              <a:rPr lang="en"/>
              <a:t>We CAN reject the null hypothesis for Per Capita Income, however</a:t>
            </a:r>
            <a:endParaRPr/>
          </a:p>
          <a:p>
            <a:pPr indent="-317500" lvl="1" marL="914400" rtl="0" algn="l">
              <a:spcBef>
                <a:spcPts val="1000"/>
              </a:spcBef>
              <a:spcAft>
                <a:spcPts val="0"/>
              </a:spcAft>
              <a:buSzPts val="1400"/>
              <a:buChar char="○"/>
            </a:pPr>
            <a:r>
              <a:rPr lang="en"/>
              <a:t>4/7 of the neighborhoods studied showed a statistically significant increase</a:t>
            </a:r>
            <a:endParaRPr/>
          </a:p>
          <a:p>
            <a:pPr indent="-342900" lvl="0" marL="457200" rtl="0" algn="l">
              <a:spcBef>
                <a:spcPts val="1000"/>
              </a:spcBef>
              <a:spcAft>
                <a:spcPts val="0"/>
              </a:spcAft>
              <a:buSzPts val="1800"/>
              <a:buChar char="●"/>
            </a:pPr>
            <a:r>
              <a:rPr lang="en"/>
              <a:t>Gowanus is the outlier - Can rezoning turn this around?</a:t>
            </a:r>
            <a:endParaRPr/>
          </a:p>
          <a:p>
            <a:pPr indent="0" lvl="0" marL="0" rtl="0" algn="l">
              <a:spcBef>
                <a:spcPts val="10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Qualitative Analysis: Jerome Avenue &amp; Gowanus</a:t>
            </a:r>
            <a:endParaRPr/>
          </a:p>
        </p:txBody>
      </p:sp>
      <p:sp>
        <p:nvSpPr>
          <p:cNvPr id="109" name="Google Shape;109;p19"/>
          <p:cNvSpPr txBox="1"/>
          <p:nvPr>
            <p:ph idx="1" type="body"/>
          </p:nvPr>
        </p:nvSpPr>
        <p:spPr>
          <a:xfrm>
            <a:off x="311700" y="1072825"/>
            <a:ext cx="3999900" cy="32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Jerome</a:t>
            </a:r>
            <a:endParaRPr/>
          </a:p>
          <a:p>
            <a:pPr indent="-317500" lvl="0" marL="457200" rtl="0" algn="l">
              <a:spcBef>
                <a:spcPts val="1200"/>
              </a:spcBef>
              <a:spcAft>
                <a:spcPts val="0"/>
              </a:spcAft>
              <a:buSzPts val="1400"/>
              <a:buChar char="●"/>
            </a:pPr>
            <a:r>
              <a:rPr lang="en"/>
              <a:t>Proposal sought to address issues such as affordable housing</a:t>
            </a:r>
            <a:endParaRPr/>
          </a:p>
          <a:p>
            <a:pPr indent="-317500" lvl="0" marL="457200" rtl="0" algn="l">
              <a:spcBef>
                <a:spcPts val="0"/>
              </a:spcBef>
              <a:spcAft>
                <a:spcPts val="0"/>
              </a:spcAft>
              <a:buSzPts val="1400"/>
              <a:buChar char="●"/>
            </a:pPr>
            <a:r>
              <a:rPr lang="en"/>
              <a:t>Promises of financial assistance for local businesses never materialized</a:t>
            </a:r>
            <a:endParaRPr/>
          </a:p>
          <a:p>
            <a:pPr indent="-317500" lvl="0" marL="457200" rtl="0" algn="l">
              <a:spcBef>
                <a:spcPts val="0"/>
              </a:spcBef>
              <a:spcAft>
                <a:spcPts val="0"/>
              </a:spcAft>
              <a:buSzPts val="1400"/>
              <a:buChar char="●"/>
            </a:pPr>
            <a:r>
              <a:rPr lang="en"/>
              <a:t>Property values and rent have skyrocketed in recent years</a:t>
            </a:r>
            <a:endParaRPr/>
          </a:p>
          <a:p>
            <a:pPr indent="-317500" lvl="0" marL="457200" rtl="0" algn="l">
              <a:spcBef>
                <a:spcPts val="0"/>
              </a:spcBef>
              <a:spcAft>
                <a:spcPts val="0"/>
              </a:spcAft>
              <a:buSzPts val="1400"/>
              <a:buChar char="●"/>
            </a:pPr>
            <a:r>
              <a:rPr lang="en"/>
              <a:t>1/3 of total evictions in the Bronx have come from this area in recent years </a:t>
            </a:r>
            <a:endParaRPr/>
          </a:p>
        </p:txBody>
      </p:sp>
      <p:sp>
        <p:nvSpPr>
          <p:cNvPr id="110" name="Google Shape;110;p19"/>
          <p:cNvSpPr txBox="1"/>
          <p:nvPr>
            <p:ph idx="2" type="body"/>
          </p:nvPr>
        </p:nvSpPr>
        <p:spPr>
          <a:xfrm>
            <a:off x="4832400" y="1072825"/>
            <a:ext cx="39999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Gowanus:</a:t>
            </a:r>
            <a:endParaRPr/>
          </a:p>
          <a:p>
            <a:pPr indent="-317500" lvl="0" marL="457200" rtl="0" algn="l">
              <a:spcBef>
                <a:spcPts val="1200"/>
              </a:spcBef>
              <a:spcAft>
                <a:spcPts val="0"/>
              </a:spcAft>
              <a:buSzPts val="1400"/>
              <a:buChar char="●"/>
            </a:pPr>
            <a:r>
              <a:rPr lang="en"/>
              <a:t>Proposal emphasizes affordable housing and improving diversity</a:t>
            </a:r>
            <a:endParaRPr/>
          </a:p>
          <a:p>
            <a:pPr indent="-317500" lvl="0" marL="457200" rtl="0" algn="l">
              <a:spcBef>
                <a:spcPts val="0"/>
              </a:spcBef>
              <a:spcAft>
                <a:spcPts val="0"/>
              </a:spcAft>
              <a:buSzPts val="1400"/>
              <a:buChar char="●"/>
            </a:pPr>
            <a:r>
              <a:rPr lang="en"/>
              <a:t>Locals have concerns regarding sewage overflow and believe new residents may exacerbate this issue</a:t>
            </a:r>
            <a:endParaRPr/>
          </a:p>
          <a:p>
            <a:pPr indent="-317500" lvl="0" marL="457200" rtl="0" algn="l">
              <a:spcBef>
                <a:spcPts val="0"/>
              </a:spcBef>
              <a:spcAft>
                <a:spcPts val="0"/>
              </a:spcAft>
              <a:buSzPts val="1400"/>
              <a:buChar char="●"/>
            </a:pPr>
            <a:r>
              <a:rPr lang="en"/>
              <a:t>30,000 new residents would increase current population by roughly 55%</a:t>
            </a:r>
            <a:endParaRPr/>
          </a:p>
        </p:txBody>
      </p:sp>
      <p:pic>
        <p:nvPicPr>
          <p:cNvPr id="111" name="Google Shape;111;p19"/>
          <p:cNvPicPr preferRelativeResize="0"/>
          <p:nvPr/>
        </p:nvPicPr>
        <p:blipFill>
          <a:blip r:embed="rId3">
            <a:alphaModFix/>
          </a:blip>
          <a:stretch>
            <a:fillRect/>
          </a:stretch>
        </p:blipFill>
        <p:spPr>
          <a:xfrm>
            <a:off x="1197195" y="3605200"/>
            <a:ext cx="2156455" cy="1438675"/>
          </a:xfrm>
          <a:prstGeom prst="rect">
            <a:avLst/>
          </a:prstGeom>
          <a:noFill/>
          <a:ln>
            <a:noFill/>
          </a:ln>
        </p:spPr>
      </p:pic>
      <p:pic>
        <p:nvPicPr>
          <p:cNvPr id="112" name="Google Shape;112;p19"/>
          <p:cNvPicPr preferRelativeResize="0"/>
          <p:nvPr/>
        </p:nvPicPr>
        <p:blipFill>
          <a:blip r:embed="rId4">
            <a:alphaModFix/>
          </a:blip>
          <a:stretch>
            <a:fillRect/>
          </a:stretch>
        </p:blipFill>
        <p:spPr>
          <a:xfrm>
            <a:off x="5525587" y="3605200"/>
            <a:ext cx="2740325" cy="1438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Way Forward and Clustering Analysis</a:t>
            </a:r>
            <a:endParaRPr/>
          </a:p>
        </p:txBody>
      </p:sp>
      <p:sp>
        <p:nvSpPr>
          <p:cNvPr id="118" name="Google Shape;118;p20"/>
          <p:cNvSpPr txBox="1"/>
          <p:nvPr>
            <p:ph idx="1" type="body"/>
          </p:nvPr>
        </p:nvSpPr>
        <p:spPr>
          <a:xfrm>
            <a:off x="311700" y="1147225"/>
            <a:ext cx="4831800" cy="478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Qualitative ≠ Quantitative</a:t>
            </a:r>
            <a:endParaRPr/>
          </a:p>
        </p:txBody>
      </p:sp>
      <p:sp>
        <p:nvSpPr>
          <p:cNvPr id="119" name="Google Shape;119;p20"/>
          <p:cNvSpPr txBox="1"/>
          <p:nvPr>
            <p:ph idx="1" type="body"/>
          </p:nvPr>
        </p:nvSpPr>
        <p:spPr>
          <a:xfrm>
            <a:off x="311700" y="2439975"/>
            <a:ext cx="8520600" cy="1277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Impact on neighborhoods through the lenses of Clustering</a:t>
            </a:r>
            <a:endParaRPr/>
          </a:p>
          <a:p>
            <a:pPr indent="-317500" lvl="1" marL="914400" rtl="0" algn="l">
              <a:spcBef>
                <a:spcPts val="0"/>
              </a:spcBef>
              <a:spcAft>
                <a:spcPts val="0"/>
              </a:spcAft>
              <a:buSzPts val="1400"/>
              <a:buChar char="○"/>
            </a:pPr>
            <a:r>
              <a:rPr lang="en"/>
              <a:t>What happened?</a:t>
            </a:r>
            <a:endParaRPr/>
          </a:p>
          <a:p>
            <a:pPr indent="-317500" lvl="1" marL="914400" rtl="0" algn="l">
              <a:spcBef>
                <a:spcPts val="0"/>
              </a:spcBef>
              <a:spcAft>
                <a:spcPts val="0"/>
              </a:spcAft>
              <a:buSzPts val="1400"/>
              <a:buChar char="○"/>
            </a:pPr>
            <a:r>
              <a:rPr lang="en"/>
              <a:t>Who was affected?</a:t>
            </a:r>
            <a:endParaRPr/>
          </a:p>
          <a:p>
            <a:pPr indent="-317500" lvl="1" marL="914400" rtl="0" algn="l">
              <a:spcBef>
                <a:spcPts val="0"/>
              </a:spcBef>
              <a:spcAft>
                <a:spcPts val="0"/>
              </a:spcAft>
              <a:buSzPts val="1400"/>
              <a:buChar char="○"/>
            </a:pPr>
            <a:r>
              <a:rPr lang="en"/>
              <a:t>How would it help in future studies?</a:t>
            </a:r>
            <a:endParaRPr/>
          </a:p>
        </p:txBody>
      </p:sp>
      <p:sp>
        <p:nvSpPr>
          <p:cNvPr id="120" name="Google Shape;120;p20"/>
          <p:cNvSpPr txBox="1"/>
          <p:nvPr>
            <p:ph idx="1" type="body"/>
          </p:nvPr>
        </p:nvSpPr>
        <p:spPr>
          <a:xfrm>
            <a:off x="311700" y="1541075"/>
            <a:ext cx="7867200" cy="9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These types of studies should…</a:t>
            </a:r>
            <a:endParaRPr/>
          </a:p>
          <a:p>
            <a:pPr indent="-317500" lvl="1" marL="914400" rtl="0" algn="l">
              <a:spcBef>
                <a:spcPts val="0"/>
              </a:spcBef>
              <a:spcAft>
                <a:spcPts val="0"/>
              </a:spcAft>
              <a:buSzPts val="1400"/>
              <a:buChar char="○"/>
            </a:pPr>
            <a:r>
              <a:rPr lang="en"/>
              <a:t>Continue to be conducted</a:t>
            </a:r>
            <a:endParaRPr/>
          </a:p>
          <a:p>
            <a:pPr indent="-317500" lvl="1" marL="914400" rtl="0" algn="l">
              <a:spcBef>
                <a:spcPts val="0"/>
              </a:spcBef>
              <a:spcAft>
                <a:spcPts val="0"/>
              </a:spcAft>
              <a:buSzPts val="1400"/>
              <a:buChar char="○"/>
            </a:pPr>
            <a:r>
              <a:rPr lang="en"/>
              <a:t>Expanded to other areas</a:t>
            </a:r>
            <a:endParaRPr/>
          </a:p>
        </p:txBody>
      </p:sp>
      <p:pic>
        <p:nvPicPr>
          <p:cNvPr id="121" name="Google Shape;121;p20"/>
          <p:cNvPicPr preferRelativeResize="0"/>
          <p:nvPr/>
        </p:nvPicPr>
        <p:blipFill>
          <a:blip r:embed="rId3">
            <a:alphaModFix/>
          </a:blip>
          <a:stretch>
            <a:fillRect/>
          </a:stretch>
        </p:blipFill>
        <p:spPr>
          <a:xfrm>
            <a:off x="4875200" y="1096475"/>
            <a:ext cx="4268800" cy="33385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